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theme/theme4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6.xml" ContentType="application/vnd.openxmlformats-officedocument.theme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7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8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9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37" r:id="rId6"/>
    <p:sldMasterId id="2147483759" r:id="rId7"/>
    <p:sldMasterId id="2147483776" r:id="rId8"/>
    <p:sldMasterId id="2147483791" r:id="rId9"/>
    <p:sldMasterId id="2147483807" r:id="rId10"/>
  </p:sldMasterIdLst>
  <p:notesMasterIdLst>
    <p:notesMasterId r:id="rId49"/>
  </p:notesMasterIdLst>
  <p:sldIdLst>
    <p:sldId id="275" r:id="rId11"/>
    <p:sldId id="344" r:id="rId12"/>
    <p:sldId id="276" r:id="rId13"/>
    <p:sldId id="345" r:id="rId14"/>
    <p:sldId id="270" r:id="rId15"/>
    <p:sldId id="271" r:id="rId16"/>
    <p:sldId id="272" r:id="rId17"/>
    <p:sldId id="329" r:id="rId18"/>
    <p:sldId id="350" r:id="rId19"/>
    <p:sldId id="349" r:id="rId20"/>
    <p:sldId id="351" r:id="rId21"/>
    <p:sldId id="352" r:id="rId22"/>
    <p:sldId id="356" r:id="rId23"/>
    <p:sldId id="353" r:id="rId24"/>
    <p:sldId id="354" r:id="rId25"/>
    <p:sldId id="355" r:id="rId26"/>
    <p:sldId id="357" r:id="rId27"/>
    <p:sldId id="358" r:id="rId28"/>
    <p:sldId id="359" r:id="rId29"/>
    <p:sldId id="360" r:id="rId30"/>
    <p:sldId id="361" r:id="rId31"/>
    <p:sldId id="362" r:id="rId32"/>
    <p:sldId id="363" r:id="rId33"/>
    <p:sldId id="364" r:id="rId34"/>
    <p:sldId id="365" r:id="rId35"/>
    <p:sldId id="366" r:id="rId36"/>
    <p:sldId id="330" r:id="rId37"/>
    <p:sldId id="331" r:id="rId38"/>
    <p:sldId id="333" r:id="rId39"/>
    <p:sldId id="335" r:id="rId40"/>
    <p:sldId id="291" r:id="rId41"/>
    <p:sldId id="338" r:id="rId42"/>
    <p:sldId id="340" r:id="rId43"/>
    <p:sldId id="325" r:id="rId44"/>
    <p:sldId id="341" r:id="rId45"/>
    <p:sldId id="342" r:id="rId46"/>
    <p:sldId id="256" r:id="rId47"/>
    <p:sldId id="346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О академии" id="{3413C8E1-695D-4CE3-A112-135EAFEF092C}">
          <p14:sldIdLst>
            <p14:sldId id="275"/>
            <p14:sldId id="344"/>
            <p14:sldId id="276"/>
            <p14:sldId id="345"/>
            <p14:sldId id="270"/>
            <p14:sldId id="271"/>
            <p14:sldId id="272"/>
            <p14:sldId id="329"/>
          </p14:sldIdLst>
        </p14:section>
        <p14:section name="Карьера в IT" id="{C287B424-FF0D-497F-9E90-228BBB5504CE}">
          <p14:sldIdLst>
            <p14:sldId id="350"/>
            <p14:sldId id="349"/>
            <p14:sldId id="351"/>
            <p14:sldId id="352"/>
            <p14:sldId id="356"/>
            <p14:sldId id="353"/>
            <p14:sldId id="354"/>
            <p14:sldId id="355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</p14:sldIdLst>
        </p14:section>
        <p14:section name="Программы обучения и преимущества" id="{2F058096-305D-454B-B391-236D769FDAAF}">
          <p14:sldIdLst>
            <p14:sldId id="330"/>
            <p14:sldId id="331"/>
            <p14:sldId id="333"/>
            <p14:sldId id="335"/>
            <p14:sldId id="291"/>
            <p14:sldId id="338"/>
            <p14:sldId id="340"/>
            <p14:sldId id="325"/>
            <p14:sldId id="341"/>
            <p14:sldId id="342"/>
            <p14:sldId id="256"/>
            <p14:sldId id="34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88283" autoAdjust="0"/>
  </p:normalViewPr>
  <p:slideViewPr>
    <p:cSldViewPr snapToGrid="0">
      <p:cViewPr>
        <p:scale>
          <a:sx n="100" d="100"/>
          <a:sy n="100" d="100"/>
        </p:scale>
        <p:origin x="106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9" Type="http://schemas.openxmlformats.org/officeDocument/2006/relationships/slide" Target="slides/slide29.xml"/><Relationship Id="rId21" Type="http://schemas.openxmlformats.org/officeDocument/2006/relationships/slide" Target="slides/slide11.xml"/><Relationship Id="rId34" Type="http://schemas.openxmlformats.org/officeDocument/2006/relationships/slide" Target="slides/slide24.xml"/><Relationship Id="rId42" Type="http://schemas.openxmlformats.org/officeDocument/2006/relationships/slide" Target="slides/slide32.xml"/><Relationship Id="rId47" Type="http://schemas.openxmlformats.org/officeDocument/2006/relationships/slide" Target="slides/slide37.xml"/><Relationship Id="rId50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9" Type="http://schemas.openxmlformats.org/officeDocument/2006/relationships/slide" Target="slides/slide19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slide" Target="slides/slide22.xml"/><Relationship Id="rId37" Type="http://schemas.openxmlformats.org/officeDocument/2006/relationships/slide" Target="slides/slide27.xml"/><Relationship Id="rId40" Type="http://schemas.openxmlformats.org/officeDocument/2006/relationships/slide" Target="slides/slide30.xml"/><Relationship Id="rId45" Type="http://schemas.openxmlformats.org/officeDocument/2006/relationships/slide" Target="slides/slide35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slide" Target="slides/slide21.xml"/><Relationship Id="rId44" Type="http://schemas.openxmlformats.org/officeDocument/2006/relationships/slide" Target="slides/slide34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slide" Target="slides/slide20.xml"/><Relationship Id="rId35" Type="http://schemas.openxmlformats.org/officeDocument/2006/relationships/slide" Target="slides/slide25.xml"/><Relationship Id="rId43" Type="http://schemas.openxmlformats.org/officeDocument/2006/relationships/slide" Target="slides/slide33.xml"/><Relationship Id="rId48" Type="http://schemas.openxmlformats.org/officeDocument/2006/relationships/slide" Target="slides/slide38.xml"/><Relationship Id="rId8" Type="http://schemas.openxmlformats.org/officeDocument/2006/relationships/slideMaster" Target="slideMasters/slideMaster8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slide" Target="slides/slide23.xml"/><Relationship Id="rId38" Type="http://schemas.openxmlformats.org/officeDocument/2006/relationships/slide" Target="slides/slide28.xml"/><Relationship Id="rId46" Type="http://schemas.openxmlformats.org/officeDocument/2006/relationships/slide" Target="slides/slide36.xml"/><Relationship Id="rId20" Type="http://schemas.openxmlformats.org/officeDocument/2006/relationships/slide" Target="slides/slide10.xml"/><Relationship Id="rId41" Type="http://schemas.openxmlformats.org/officeDocument/2006/relationships/slide" Target="slides/slide3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openxmlformats.org/officeDocument/2006/relationships/slide" Target="slides/slide26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b72df30b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b72df30bd_0_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4455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b72df30bd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b72df30bd_0_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31366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b72df30b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b72df30bd_0_2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3990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b72df30b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b72df30bd_0_4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55401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b72df30b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b72df30bd_0_3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329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b72df30b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b72df30bd_0_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77111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72df30b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72df30bd_0_5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0006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b72df30b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b72df30bd_0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5767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811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6405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113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3A6D09C-5E74-4935-9978-565C857204D1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1767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https://www.epravda.com.ua/rus/news/2018/10/30/642128/</a:t>
            </a:r>
            <a:endParaRPr lang="ru-RU" dirty="0" smtClean="0"/>
          </a:p>
          <a:p>
            <a:endParaRPr lang="ru-RU" dirty="0" smtClean="0"/>
          </a:p>
          <a:p>
            <a:r>
              <a:rPr lang="ru-RU" b="0" dirty="0" smtClean="0">
                <a:effectLst/>
              </a:rPr>
              <a:t>По результатам первого полугодия 2018 года услуги в сфере информационных технологий обогнали трубопроводный транспорт и стали второй крупнейшей отраслью по экспорту услуг − более 20% всех экспортируемых услуг.</a:t>
            </a:r>
            <a:endParaRPr lang="ru-RU" dirty="0" smtClean="0"/>
          </a:p>
          <a:p>
            <a:r>
              <a:rPr lang="ru-RU" b="0" dirty="0" smtClean="0">
                <a:effectLst/>
              </a:rPr>
              <a:t>Об этом говорится в результатах исследования экспертов Ассоциации "IT </a:t>
            </a:r>
            <a:r>
              <a:rPr lang="ru-RU" b="0" dirty="0" err="1" smtClean="0">
                <a:effectLst/>
              </a:rPr>
              <a:t>Ukraine</a:t>
            </a:r>
            <a:r>
              <a:rPr lang="ru-RU" b="0" dirty="0" smtClean="0">
                <a:effectLst/>
              </a:rPr>
              <a:t>" и Офиса эффективного регулирования (BRDO).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0656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9ff83e87b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9ff83e87b_0_13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5135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60658e5a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60658e5ab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05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b72df30b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b72df30bd_0_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2471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215419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4856911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797604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22211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6610847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213445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003445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1982739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37256320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06193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9385517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08460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650463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6194301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089044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84578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31899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60098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360521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898457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0A9BAFB7-6351-4EF7-943A-A793727884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4705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2A286CD1-45D3-491C-82DC-4A7C2A30E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57768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B76EC70F-7DF6-4C5F-AD64-1DA5A3D3CE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0834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8210554F-FCC8-4A3B-B4DD-432C8F79C3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3897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43B54594-F160-4173-B891-805918E542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46960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33647729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83398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6924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69653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96338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6288320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92265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842660" y="534390"/>
            <a:ext cx="5822213" cy="568828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172845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16280" y="985652"/>
            <a:ext cx="5062194" cy="479763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8664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73FA166B-8E24-4B8F-B21F-54F6191BB8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5561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D1ADC5F2-8453-40E5-8BFB-DA09A00D3A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72994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6BB121-C70F-44C9-A734-E315B54D1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0427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2089519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516957"/>
            <a:ext cx="12192000" cy="2083894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37577335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038268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61427105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401288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3776351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59411241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9383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709299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9095956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3868484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310391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95975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11179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4820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391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1779938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562157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0346315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939161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4923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626814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48141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26768496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9819833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729526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1481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41640722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19254962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32920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50" cy="76365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4"/>
            <a:ext cx="11360850" cy="4555200"/>
          </a:xfrm>
          <a:prstGeom prst="rect">
            <a:avLst/>
          </a:prstGeom>
        </p:spPr>
        <p:txBody>
          <a:bodyPr spcFirstLastPara="1" wrap="square" lIns="243800" tIns="243800" rIns="243800" bIns="243800" anchor="t" anchorCtr="0"/>
          <a:lstStyle>
            <a:lvl1pPr marL="228600" lvl="0" indent="-266700">
              <a:spcBef>
                <a:spcPts val="0"/>
              </a:spcBef>
              <a:spcAft>
                <a:spcPts val="0"/>
              </a:spcAft>
              <a:buSzPts val="4800"/>
              <a:buChar char="●"/>
              <a:defRPr/>
            </a:lvl1pPr>
            <a:lvl2pPr marL="457200" lvl="1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2pPr>
            <a:lvl3pPr marL="685800" lvl="2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3pPr>
            <a:lvl4pPr marL="914400" lvl="3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4pPr>
            <a:lvl5pPr marL="1143000" lvl="4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5pPr>
            <a:lvl6pPr marL="1371600" lvl="5" indent="-231775">
              <a:spcBef>
                <a:spcPts val="2150"/>
              </a:spcBef>
              <a:spcAft>
                <a:spcPts val="0"/>
              </a:spcAft>
              <a:buSzPts val="3700"/>
              <a:buChar char="■"/>
              <a:defRPr/>
            </a:lvl6pPr>
            <a:lvl7pPr marL="1600200" lvl="6" indent="-231775">
              <a:spcBef>
                <a:spcPts val="2150"/>
              </a:spcBef>
              <a:spcAft>
                <a:spcPts val="0"/>
              </a:spcAft>
              <a:buSzPts val="3700"/>
              <a:buChar char="●"/>
              <a:defRPr/>
            </a:lvl7pPr>
            <a:lvl8pPr marL="1828800" lvl="7" indent="-231775">
              <a:spcBef>
                <a:spcPts val="2150"/>
              </a:spcBef>
              <a:spcAft>
                <a:spcPts val="0"/>
              </a:spcAft>
              <a:buSzPts val="3700"/>
              <a:buChar char="○"/>
              <a:defRPr/>
            </a:lvl8pPr>
            <a:lvl9pPr marL="2057400" lvl="8" indent="-231775">
              <a:spcBef>
                <a:spcPts val="2150"/>
              </a:spcBef>
              <a:spcAft>
                <a:spcPts val="2150"/>
              </a:spcAft>
              <a:buSzPts val="37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550" cy="524850"/>
          </a:xfrm>
          <a:prstGeom prst="rect">
            <a:avLst/>
          </a:prstGeom>
        </p:spPr>
        <p:txBody>
          <a:bodyPr spcFirstLastPara="1" wrap="square" lIns="243800" tIns="243800" rIns="243800" bIns="2438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smtClean="0"/>
              <a:pPr algn="r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70154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7771507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2306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363762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86857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8185164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26550061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02383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9301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6405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2808469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36067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816266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92296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867142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9201609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22692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7025183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959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1036134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05673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6020735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48792394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755338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685940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025014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958797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11814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5992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slideLayout" Target="../slideLayouts/slideLayout145.xml"/><Relationship Id="rId18" Type="http://schemas.openxmlformats.org/officeDocument/2006/relationships/slideLayout" Target="../slideLayouts/slideLayout15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17" Type="http://schemas.openxmlformats.org/officeDocument/2006/relationships/slideLayout" Target="../slideLayouts/slideLayout149.xml"/><Relationship Id="rId2" Type="http://schemas.openxmlformats.org/officeDocument/2006/relationships/slideLayout" Target="../slideLayouts/slideLayout134.xml"/><Relationship Id="rId16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5" Type="http://schemas.openxmlformats.org/officeDocument/2006/relationships/slideLayout" Target="../slideLayouts/slideLayout147.xml"/><Relationship Id="rId10" Type="http://schemas.openxmlformats.org/officeDocument/2006/relationships/slideLayout" Target="../slideLayouts/slideLayout142.xml"/><Relationship Id="rId19" Type="http://schemas.openxmlformats.org/officeDocument/2006/relationships/theme" Target="../theme/theme10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14" Type="http://schemas.openxmlformats.org/officeDocument/2006/relationships/slideLayout" Target="../slideLayouts/slideLayout14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7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17" Type="http://schemas.openxmlformats.org/officeDocument/2006/relationships/slideLayout" Target="../slideLayouts/slideLayout71.xml"/><Relationship Id="rId2" Type="http://schemas.openxmlformats.org/officeDocument/2006/relationships/slideLayout" Target="../slideLayouts/slideLayout56.xml"/><Relationship Id="rId16" Type="http://schemas.openxmlformats.org/officeDocument/2006/relationships/slideLayout" Target="../slideLayouts/slideLayout70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5" Type="http://schemas.openxmlformats.org/officeDocument/2006/relationships/slideLayout" Target="../slideLayouts/slideLayout6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Relationship Id="rId14" Type="http://schemas.openxmlformats.org/officeDocument/2006/relationships/slideLayout" Target="../slideLayouts/slideLayout6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100.xml"/><Relationship Id="rId3" Type="http://schemas.openxmlformats.org/officeDocument/2006/relationships/slideLayout" Target="../slideLayouts/slideLayout90.xml"/><Relationship Id="rId7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9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8.xml"/><Relationship Id="rId6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2.xml"/><Relationship Id="rId1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10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6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slideLayout" Target="../slideLayouts/slideLayout115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Relationship Id="rId14" Type="http://schemas.openxmlformats.org/officeDocument/2006/relationships/slideLayout" Target="../slideLayouts/slideLayout11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slideLayout" Target="../slideLayouts/slideLayout130.xml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19.xml"/><Relationship Id="rId16" Type="http://schemas.openxmlformats.org/officeDocument/2006/relationships/theme" Target="../theme/theme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slideLayout" Target="../slideLayouts/slideLayout132.xml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slideLayout" Target="../slideLayouts/slideLayout1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82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F3203ED-D9B8-4911-9A39-9F0B2FF1ACB6}" type="datetimeFigureOut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09.08.2019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E5FDCC-42D3-4B4D-9B87-B8D4D14C5413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612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754" r:id="rId11"/>
    <p:sldLayoutId id="2147483756" r:id="rId12"/>
    <p:sldLayoutId id="214748375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82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9028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7141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5206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09287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05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5.xml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8.png"/><Relationship Id="rId7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1.xml"/><Relationship Id="rId6" Type="http://schemas.microsoft.com/office/2007/relationships/hdphoto" Target="../media/hdphoto3.wdp"/><Relationship Id="rId5" Type="http://schemas.openxmlformats.org/officeDocument/2006/relationships/image" Target="../media/image69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8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7.xml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2.xml"/><Relationship Id="rId5" Type="http://schemas.openxmlformats.org/officeDocument/2006/relationships/image" Target="../media/image9.emf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image" Target="../media/image10.emf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emf"/><Relationship Id="rId3" Type="http://schemas.openxmlformats.org/officeDocument/2006/relationships/image" Target="../media/image39.emf"/><Relationship Id="rId7" Type="http://schemas.openxmlformats.org/officeDocument/2006/relationships/image" Target="../media/image4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7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10" Type="http://schemas.openxmlformats.org/officeDocument/2006/relationships/image" Target="../media/image46.emf"/><Relationship Id="rId4" Type="http://schemas.openxmlformats.org/officeDocument/2006/relationships/image" Target="../media/image40.emf"/><Relationship Id="rId9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062194" y="3371940"/>
            <a:ext cx="86370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</a:rPr>
              <a:t>Как построить карьеру в IT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58925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IT-индустрия в первом полугодии 2018 </a:t>
            </a:r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вышла на 2 место в украинском экспорте услуг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558" y="2047875"/>
            <a:ext cx="9115389" cy="4448175"/>
          </a:xfrm>
        </p:spPr>
      </p:pic>
    </p:spTree>
    <p:extLst>
      <p:ext uri="{BB962C8B-B14F-4D97-AF65-F5344CB8AC3E}">
        <p14:creationId xmlns:p14="http://schemas.microsoft.com/office/powerpoint/2010/main" val="275331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850" y="2679700"/>
            <a:ext cx="10858499" cy="1325563"/>
          </a:xfrm>
        </p:spPr>
        <p:txBody>
          <a:bodyPr/>
          <a:lstStyle/>
          <a:p>
            <a:r>
              <a:rPr lang="ru-RU" dirty="0" smtClean="0"/>
              <a:t>Что нужно </a:t>
            </a:r>
            <a:r>
              <a:rPr lang="ru-RU" dirty="0"/>
              <a:t>сделать, чтобы стать </a:t>
            </a:r>
            <a:r>
              <a:rPr lang="ru-RU" dirty="0" smtClean="0"/>
              <a:t>IT-</a:t>
            </a:r>
            <a:r>
              <a:rPr lang="ru-RU" dirty="0" err="1" smtClean="0"/>
              <a:t>ишником</a:t>
            </a:r>
            <a:r>
              <a:rPr lang="ru-RU" dirty="0" smtClean="0"/>
              <a:t>?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3042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838200" y="2311400"/>
            <a:ext cx="10515600" cy="3098800"/>
          </a:xfrm>
        </p:spPr>
        <p:txBody>
          <a:bodyPr>
            <a:normAutofit/>
          </a:bodyPr>
          <a:lstStyle/>
          <a:p>
            <a:pPr>
              <a:buFont typeface="Calibri" panose="020F0502020204030204" pitchFamily="34" charset="0"/>
              <a:buChar char="?"/>
            </a:pPr>
            <a:r>
              <a:rPr lang="ru-RU" sz="3200" b="1" dirty="0" smtClean="0">
                <a:solidFill>
                  <a:srgbClr val="0070C0"/>
                </a:solidFill>
                <a:latin typeface="Calibri Light"/>
              </a:rPr>
              <a:t>Что </a:t>
            </a: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мне больше всего нравится: </a:t>
            </a:r>
            <a:endParaRPr lang="ru-RU" sz="3200" b="1" dirty="0">
              <a:solidFill>
                <a:srgbClr val="0070C0"/>
              </a:solidFill>
              <a:latin typeface="Calibri Light"/>
            </a:endParaRP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Программирование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Компьютерная графика и дизайн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 lvl="1">
              <a:buFont typeface="Calibri" panose="020F0502020204030204" pitchFamily="34" charset="0"/>
              <a:buChar char="?"/>
            </a:pPr>
            <a:r>
              <a:rPr lang="ru-RU" sz="2800" b="1" dirty="0" smtClean="0">
                <a:solidFill>
                  <a:srgbClr val="0070C0"/>
                </a:solidFill>
                <a:latin typeface="Calibri Light"/>
              </a:rPr>
              <a:t>Администрирование</a:t>
            </a:r>
            <a:endParaRPr lang="ru-RU" sz="2800" b="1" dirty="0">
              <a:solidFill>
                <a:srgbClr val="0070C0"/>
              </a:solidFill>
              <a:latin typeface="Calibri Light"/>
            </a:endParaRPr>
          </a:p>
          <a:p>
            <a:pPr>
              <a:buFont typeface="Calibri" panose="020F0502020204030204" pitchFamily="34" charset="0"/>
              <a:buChar char="?"/>
            </a:pP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Готов ли я постоянно учиться</a:t>
            </a:r>
          </a:p>
          <a:p>
            <a:pPr>
              <a:buFont typeface="Calibri" panose="020F0502020204030204" pitchFamily="34" charset="0"/>
              <a:buChar char="?"/>
            </a:pPr>
            <a:r>
              <a:rPr lang="ru-RU" sz="3200" b="1" dirty="0" smtClean="0">
                <a:solidFill>
                  <a:srgbClr val="0070C0"/>
                </a:solidFill>
                <a:latin typeface="Calibri Light"/>
              </a:rPr>
              <a:t>Готов </a:t>
            </a: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ли я упорно </a:t>
            </a:r>
            <a:r>
              <a:rPr lang="ru-RU" sz="3200" b="1" dirty="0">
                <a:solidFill>
                  <a:srgbClr val="0070C0"/>
                </a:solidFill>
                <a:latin typeface="Calibri Light"/>
              </a:rPr>
              <a:t>работать</a:t>
            </a:r>
            <a:endParaRPr lang="ru-RU" sz="3200" b="1" dirty="0">
              <a:solidFill>
                <a:srgbClr val="0070C0"/>
              </a:solidFill>
              <a:latin typeface="Calibri Light"/>
            </a:endParaRPr>
          </a:p>
          <a:p>
            <a:endParaRPr lang="ru-RU" sz="3600" dirty="0"/>
          </a:p>
          <a:p>
            <a:endParaRPr lang="ru-RU" sz="3600" dirty="0"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4294967295"/>
          </p:nvPr>
        </p:nvSpPr>
        <p:spPr>
          <a:xfrm>
            <a:off x="838200" y="466725"/>
            <a:ext cx="11169650" cy="72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Главные вопросы</a:t>
            </a:r>
            <a:endParaRPr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00950" y="1190625"/>
            <a:ext cx="4749800" cy="4617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153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Определите цели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ru-RU" b="1" dirty="0" err="1">
                <a:solidFill>
                  <a:srgbClr val="FF0000"/>
                </a:solidFill>
                <a:latin typeface="Calibri Light"/>
              </a:rPr>
              <a:t>S</a:t>
            </a:r>
            <a:r>
              <a:rPr lang="ru-RU" b="1" dirty="0" err="1">
                <a:solidFill>
                  <a:srgbClr val="0070C0"/>
                </a:solidFill>
                <a:latin typeface="Calibri Light"/>
              </a:rPr>
              <a:t>pecific</a:t>
            </a:r>
            <a:r>
              <a:rPr lang="ru-RU" b="1" dirty="0">
                <a:solidFill>
                  <a:srgbClr val="0070C0"/>
                </a:solidFill>
                <a:latin typeface="Calibri Light"/>
              </a:rPr>
              <a:t> — Цель должна быть четкая и конкретная.</a:t>
            </a:r>
          </a:p>
          <a:p>
            <a:pPr algn="just"/>
            <a:r>
              <a:rPr lang="ru-RU" b="1" dirty="0" err="1">
                <a:solidFill>
                  <a:srgbClr val="FF0000"/>
                </a:solidFill>
                <a:latin typeface="Calibri Light"/>
              </a:rPr>
              <a:t>M</a:t>
            </a:r>
            <a:r>
              <a:rPr lang="ru-RU" b="1" dirty="0" err="1">
                <a:solidFill>
                  <a:srgbClr val="0070C0"/>
                </a:solidFill>
                <a:latin typeface="Calibri Light"/>
              </a:rPr>
              <a:t>easurable</a:t>
            </a:r>
            <a:r>
              <a:rPr lang="ru-RU" b="1" dirty="0">
                <a:solidFill>
                  <a:srgbClr val="0070C0"/>
                </a:solidFill>
                <a:latin typeface="Calibri Light"/>
              </a:rPr>
              <a:t> — Результат должен в чем-то измеряться. Определите  критерии.</a:t>
            </a:r>
          </a:p>
          <a:p>
            <a:pPr algn="just"/>
            <a:r>
              <a:rPr lang="ru-RU" b="1" dirty="0" err="1">
                <a:solidFill>
                  <a:srgbClr val="FF0000"/>
                </a:solidFill>
                <a:latin typeface="Calibri Light"/>
              </a:rPr>
              <a:t>A</a:t>
            </a:r>
            <a:r>
              <a:rPr lang="ru-RU" b="1" dirty="0" err="1">
                <a:solidFill>
                  <a:srgbClr val="0070C0"/>
                </a:solidFill>
                <a:latin typeface="Calibri Light"/>
              </a:rPr>
              <a:t>ttainable</a:t>
            </a:r>
            <a:r>
              <a:rPr lang="ru-RU" b="1" dirty="0">
                <a:solidFill>
                  <a:srgbClr val="0070C0"/>
                </a:solidFill>
                <a:latin typeface="Calibri Light"/>
              </a:rPr>
              <a:t> — За счет чего вы достигнете цели? И способны ли вы достигнуть ее вообще?</a:t>
            </a:r>
          </a:p>
          <a:p>
            <a:pPr algn="just"/>
            <a:r>
              <a:rPr lang="ru-RU" b="1" dirty="0" err="1">
                <a:solidFill>
                  <a:srgbClr val="FF0000"/>
                </a:solidFill>
                <a:latin typeface="Calibri Light"/>
              </a:rPr>
              <a:t>R</a:t>
            </a:r>
            <a:r>
              <a:rPr lang="ru-RU" b="1" dirty="0" err="1">
                <a:solidFill>
                  <a:srgbClr val="0070C0"/>
                </a:solidFill>
                <a:latin typeface="Calibri Light"/>
              </a:rPr>
              <a:t>elevant</a:t>
            </a:r>
            <a:r>
              <a:rPr lang="ru-RU" b="1" dirty="0">
                <a:solidFill>
                  <a:srgbClr val="0070C0"/>
                </a:solidFill>
                <a:latin typeface="Calibri Light"/>
              </a:rPr>
              <a:t> — Действительно ли выполнение задач приведет к результату?</a:t>
            </a:r>
          </a:p>
          <a:p>
            <a:pPr algn="just"/>
            <a:r>
              <a:rPr lang="ru-RU" b="1" dirty="0" err="1">
                <a:solidFill>
                  <a:srgbClr val="FF0000"/>
                </a:solidFill>
                <a:latin typeface="Calibri Light"/>
              </a:rPr>
              <a:t>T</a:t>
            </a:r>
            <a:r>
              <a:rPr lang="ru-RU" b="1" dirty="0" err="1">
                <a:solidFill>
                  <a:srgbClr val="0070C0"/>
                </a:solidFill>
                <a:latin typeface="Calibri Light"/>
              </a:rPr>
              <a:t>ime-bound</a:t>
            </a:r>
            <a:r>
              <a:rPr lang="ru-RU" b="1" dirty="0">
                <a:solidFill>
                  <a:srgbClr val="0070C0"/>
                </a:solidFill>
                <a:latin typeface="Calibri Light"/>
              </a:rPr>
              <a:t> — Задайте себе временные рамки на работу</a:t>
            </a:r>
            <a:r>
              <a:rPr lang="ru-RU" b="1" dirty="0">
                <a:solidFill>
                  <a:srgbClr val="0070C0"/>
                </a:solidFill>
                <a:latin typeface="Calibri Light"/>
              </a:rPr>
              <a:t>.</a:t>
            </a:r>
            <a:endParaRPr lang="ru-RU" b="1" dirty="0">
              <a:solidFill>
                <a:srgbClr val="0070C0"/>
              </a:solidFill>
              <a:latin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3164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Разработка ПО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624" y="1475816"/>
            <a:ext cx="5667375" cy="5021295"/>
          </a:xfrm>
        </p:spPr>
      </p:pic>
    </p:spTree>
    <p:extLst>
      <p:ext uri="{BB962C8B-B14F-4D97-AF65-F5344CB8AC3E}">
        <p14:creationId xmlns:p14="http://schemas.microsoft.com/office/powerpoint/2010/main" val="1741630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Компьютерная графика и дизайн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938" y="1690688"/>
            <a:ext cx="5988123" cy="5034658"/>
          </a:xfrm>
        </p:spPr>
      </p:pic>
    </p:spTree>
    <p:extLst>
      <p:ext uri="{BB962C8B-B14F-4D97-AF65-F5344CB8AC3E}">
        <p14:creationId xmlns:p14="http://schemas.microsoft.com/office/powerpoint/2010/main" val="25922269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Администрирование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8912" y="1690688"/>
            <a:ext cx="6734175" cy="4791624"/>
          </a:xfrm>
        </p:spPr>
      </p:pic>
    </p:spTree>
    <p:extLst>
      <p:ext uri="{BB962C8B-B14F-4D97-AF65-F5344CB8AC3E}">
        <p14:creationId xmlns:p14="http://schemas.microsoft.com/office/powerpoint/2010/main" val="25453434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6015"/>
          <a:stretch/>
        </p:blipFill>
        <p:spPr>
          <a:xfrm>
            <a:off x="1" y="0"/>
            <a:ext cx="1212532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238" y="479067"/>
            <a:ext cx="11360850" cy="763650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Учеба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5782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>
            <a:off x="441564" y="4405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больше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4" y="1348663"/>
            <a:ext cx="12021250" cy="52092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40350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>
            <a:spLocks noGrp="1"/>
          </p:cNvSpPr>
          <p:nvPr>
            <p:ph type="title"/>
          </p:nvPr>
        </p:nvSpPr>
        <p:spPr>
          <a:xfrm>
            <a:off x="555750" y="404207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Учите английский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5333" y="1378982"/>
            <a:ext cx="9117862" cy="51477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6401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F9DBD6-006A-4FE6-897C-420362B025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4" y="1604250"/>
            <a:ext cx="3076937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5AA9D2-2788-4588-A609-8B8C36A011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8" y="1605925"/>
            <a:ext cx="2851150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03ACAA-F25F-437C-89A4-37AD16F876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16" y="1604250"/>
            <a:ext cx="3075079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456847" y="4820351"/>
            <a:ext cx="22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Максим Шептала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212" y="4820352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Анатолий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Витко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4090" y="4820351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Татьяна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Конюка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5826" y="5220209"/>
            <a:ext cx="3030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1400" dirty="0">
                <a:solidFill>
                  <a:prstClr val="white"/>
                </a:solidFill>
                <a:latin typeface="Ubuntu" panose="020B0504030602030204" pitchFamily="34" charset="0"/>
              </a:rPr>
              <a:t>Ректор Днепровского технологического университета ШАГ</a:t>
            </a:r>
            <a:endParaRPr lang="ru-RU" sz="1400" dirty="0">
              <a:solidFill>
                <a:prstClr val="white"/>
              </a:solidFill>
              <a:latin typeface="Ubuntu" panose="020B0504030602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2898" y="23394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7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Директор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филиала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Кременчуг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4655" y="5209195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Менеджер 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работе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с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клиентами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386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>
            <a:spLocks noGrp="1"/>
          </p:cNvSpPr>
          <p:nvPr>
            <p:ph type="title"/>
          </p:nvPr>
        </p:nvSpPr>
        <p:spPr>
          <a:xfrm>
            <a:off x="555750" y="7743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CV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7225" y="77438"/>
            <a:ext cx="5549851" cy="66643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8825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7"/>
          <p:cNvSpPr txBox="1">
            <a:spLocks noGrp="1"/>
          </p:cNvSpPr>
          <p:nvPr>
            <p:ph type="title"/>
          </p:nvPr>
        </p:nvSpPr>
        <p:spPr>
          <a:xfrm>
            <a:off x="466139" y="91422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39" name="Google Shape;1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099" y="1080786"/>
            <a:ext cx="9627900" cy="570896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7527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8"/>
          <p:cNvSpPr txBox="1">
            <a:spLocks noGrp="1"/>
          </p:cNvSpPr>
          <p:nvPr>
            <p:ph type="title"/>
          </p:nvPr>
        </p:nvSpPr>
        <p:spPr>
          <a:xfrm>
            <a:off x="751889" y="1726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45" name="Google Shape;1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4302" y="886300"/>
            <a:ext cx="8140675" cy="5971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18912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9"/>
          <p:cNvSpPr txBox="1">
            <a:spLocks noGrp="1"/>
          </p:cNvSpPr>
          <p:nvPr>
            <p:ph type="title"/>
          </p:nvPr>
        </p:nvSpPr>
        <p:spPr>
          <a:xfrm>
            <a:off x="555750" y="277463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LinkedIn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pic>
        <p:nvPicPr>
          <p:cNvPr id="151" name="Google Shape;1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169" y="1051712"/>
            <a:ext cx="6982038" cy="58062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9162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title"/>
          </p:nvPr>
        </p:nvSpPr>
        <p:spPr>
          <a:xfrm>
            <a:off x="937200" y="2419350"/>
            <a:ext cx="11597700" cy="300037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Теория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!!!!!!!!!!!!!!!!!!!!!!!!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Профессиональные навыки (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Hard skills)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Soft skills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Тестовое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>
              <a:lnSpc>
                <a:spcPct val="150000"/>
              </a:lnSpc>
            </a:pPr>
            <a:endParaRPr dirty="0">
              <a:solidFill>
                <a:srgbClr val="03A9F4"/>
              </a:solidFill>
            </a:endParaRPr>
          </a:p>
        </p:txBody>
      </p:sp>
      <p:sp>
        <p:nvSpPr>
          <p:cNvPr id="157" name="Google Shape;157;p30"/>
          <p:cNvSpPr txBox="1">
            <a:spLocks noGrp="1"/>
          </p:cNvSpPr>
          <p:nvPr>
            <p:ph type="title"/>
          </p:nvPr>
        </p:nvSpPr>
        <p:spPr>
          <a:xfrm>
            <a:off x="594300" y="323850"/>
            <a:ext cx="11169600" cy="528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Собеседовани</a:t>
            </a: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23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>
            <a:spLocks noGrp="1"/>
          </p:cNvSpPr>
          <p:nvPr>
            <p:ph type="title"/>
          </p:nvPr>
        </p:nvSpPr>
        <p:spPr>
          <a:xfrm>
            <a:off x="670500" y="2447925"/>
            <a:ext cx="11597700" cy="294322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333375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Необходимо сделать вовремя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47675" indent="-5715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Делать внимательно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Обязательно закончить задание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457200" indent="-457200">
              <a:lnSpc>
                <a:spcPct val="150000"/>
              </a:lnSpc>
              <a:buClr>
                <a:srgbClr val="0070C0"/>
              </a:buClr>
              <a:buSzPct val="100000"/>
              <a:buFont typeface="Arial" panose="020B0604020202020204" pitchFamily="34" charset="0"/>
              <a:buChar char="•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Превратить в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проект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  <p:sp>
        <p:nvSpPr>
          <p:cNvPr id="163" name="Google Shape;163;p31"/>
          <p:cNvSpPr txBox="1">
            <a:spLocks noGrp="1"/>
          </p:cNvSpPr>
          <p:nvPr>
            <p:ph type="title"/>
          </p:nvPr>
        </p:nvSpPr>
        <p:spPr>
          <a:xfrm>
            <a:off x="670500" y="485775"/>
            <a:ext cx="11169600" cy="8763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Тестовое задание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6984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>
            <a:spLocks noGrp="1"/>
          </p:cNvSpPr>
          <p:nvPr>
            <p:ph type="title"/>
          </p:nvPr>
        </p:nvSpPr>
        <p:spPr>
          <a:xfrm>
            <a:off x="656639" y="325088"/>
            <a:ext cx="11636250" cy="6795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>
              <a:lnSpc>
                <a:spcPct val="100000"/>
              </a:lnSpc>
              <a:buClr>
                <a:srgbClr val="03A9F4"/>
              </a:buClr>
            </a:pPr>
            <a:r>
              <a:rPr lang="ru-RU" b="1" dirty="0">
                <a:solidFill>
                  <a:srgbClr val="0070C0"/>
                </a:solidFill>
                <a:latin typeface="Ubuntu" panose="020B0504030602030204" pitchFamily="34" charset="0"/>
              </a:rPr>
              <a:t>И еще…</a:t>
            </a:r>
            <a:endParaRPr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69" name="Google Shape;169;p32"/>
          <p:cNvSpPr txBox="1">
            <a:spLocks noGrp="1"/>
          </p:cNvSpPr>
          <p:nvPr>
            <p:ph type="title"/>
          </p:nvPr>
        </p:nvSpPr>
        <p:spPr>
          <a:xfrm>
            <a:off x="773175" y="2383063"/>
            <a:ext cx="10933050" cy="273992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en-US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</a:t>
            </a:r>
            <a:r>
              <a:rPr lang="ru-RU" sz="3200" b="1" dirty="0" smtClean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Не </a:t>
            </a: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бойтесь поменять свою работу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Не забывайте актуализировать свое резюме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  <a:p>
            <a:pPr marL="228600" indent="-352425">
              <a:lnSpc>
                <a:spcPct val="150000"/>
              </a:lnSpc>
              <a:buClr>
                <a:srgbClr val="0070C0"/>
              </a:buClr>
              <a:buSzPct val="100000"/>
              <a:buAutoNum type="arabicPeriod"/>
            </a:pPr>
            <a:r>
              <a:rPr lang="ru-RU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 Воплотите свою мечту в реальность</a:t>
            </a:r>
            <a:r>
              <a:rPr lang="en-US" sz="3200" b="1" dirty="0">
                <a:solidFill>
                  <a:srgbClr val="0070C0"/>
                </a:solidFill>
                <a:latin typeface="Calibri Light"/>
                <a:ea typeface="+mn-ea"/>
                <a:cs typeface="+mn-cs"/>
              </a:rPr>
              <a:t>:)</a:t>
            </a:r>
            <a:endParaRPr sz="3200" b="1" dirty="0">
              <a:solidFill>
                <a:srgbClr val="0070C0"/>
              </a:solidFill>
              <a:latin typeface="Calibri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582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1100138" y="2327275"/>
            <a:ext cx="2595562" cy="2559050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4737100" y="2327275"/>
            <a:ext cx="2595563" cy="2559050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8374063" y="2327275"/>
            <a:ext cx="2595562" cy="2559050"/>
          </a:xfrm>
        </p:spPr>
      </p:pic>
      <p:sp>
        <p:nvSpPr>
          <p:cNvPr id="5" name="TextBox 4"/>
          <p:cNvSpPr txBox="1"/>
          <p:nvPr/>
        </p:nvSpPr>
        <p:spPr>
          <a:xfrm>
            <a:off x="802429" y="5275107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 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8153" y="527510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0127" y="5275106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- не имеющая аналогов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7857" y="1279708"/>
            <a:ext cx="593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направлениям:</a:t>
            </a: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43993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489717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111691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886669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программного 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7629" y="1453175"/>
            <a:ext cx="542909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программирования.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Языки программирования (C, C++, C#,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JavaScript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PHP и др.)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Методы командной разработки.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Технологии программирования и администрирования баз данных.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Паттерны проектирования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ПО под мобильные платформы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Android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iOS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WEB-приложений.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Разработка игр.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Сетевые приложения.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Современные технологии безопасности ПО.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Проектный менеджмент.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	</a:t>
            </a:r>
            <a:endParaRPr kumimoji="0" lang="uk-UA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730932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297677"/>
            <a:ext cx="380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графика и дизайн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6917485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333768" y="835738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Графические редакторы компании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: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Photoshop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Illustrator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InDesign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Навыки рисунка, создания эскизов.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Теория дизайна, брэндинг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айдентика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работа с фирменными стилями.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Вёрстка и макетирование.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Допечатная подготовка.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-дизайн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web-кодинг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дизайн и создание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web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-страниц.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Создание анимации в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Adobe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Animate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Юзабилити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поисковая оптимизация веб-сайтов.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3ds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Max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Autodesk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Maya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3d, прохождение сертификации.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3D-моделирование и визуализация.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3D-анимация, создание компьютерных мультфильмов.</a:t>
            </a: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Работа с видео и звуком.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26787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построить карьеру в IT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39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Сети 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кибербезопасность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253381" y="443852"/>
            <a:ext cx="5429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Построение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IPv4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IPv6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сетей: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LAN: Ethernet, L2/L3 Switching, VLAN, STP (RSTP, MSTP)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Протоколы маршрутизации: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EIGRP, OSPF, BGP</a:t>
            </a:r>
          </a:p>
          <a:p>
            <a:pPr marL="800100" marR="0" lvl="1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обработки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multicast: IGMP, CGMP, PIM.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ключевых сетевых сервисов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Технологии обеспечения безопасности сетей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Операционные системы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Развертывание и поддержка рабочих станций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10.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Управление инфраструктурой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Active Directory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Реализация сервисов на базе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Windows Server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GNU/Linux.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Резервное копирования и восстановление данных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Кибербезопасность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программу обучения входят авторизованные курсы</a:t>
            </a: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CISCO NETWORKING ACADEMY </a:t>
            </a: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и </a:t>
            </a:r>
            <a:r>
              <a:rPr kumimoji="0" lang="en-US" sz="1400" b="0" i="0" u="none" strike="noStrike" kern="1200" cap="small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MICROSOFT IMAGINE ACADEMY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400" b="0" i="0" u="none" strike="noStrike" kern="1200" cap="small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684806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успеха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международный диплом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Компьютерной Академии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«ШАГ»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65055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Система управления учебным процессом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MYSTAT</a:t>
            </a:r>
            <a:endParaRPr kumimoji="0" lang="ru-RU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6707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C:\Users\1\Desktop\gudilin.jpg">
            <a:extLst>
              <a:ext uri="{FF2B5EF4-FFF2-40B4-BE49-F238E27FC236}">
                <a16:creationId xmlns:a16="http://schemas.microsoft.com/office/drawing/2014/main" id="{51067505-DF80-4991-9122-D2FF9AA5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6905" y="1451594"/>
            <a:ext cx="2109004" cy="2137124"/>
          </a:xfrm>
          <a:prstGeom prst="rect">
            <a:avLst/>
          </a:prstGeom>
          <a:noFill/>
        </p:spPr>
      </p:pic>
      <p:pic>
        <p:nvPicPr>
          <p:cNvPr id="29" name="Picture 3" descr="C:\Users\1\Desktop\panchenko.jpg">
            <a:extLst>
              <a:ext uri="{FF2B5EF4-FFF2-40B4-BE49-F238E27FC236}">
                <a16:creationId xmlns:a16="http://schemas.microsoft.com/office/drawing/2014/main" id="{DEF7A3FC-6D2C-4EC6-A428-FB7D9C40727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711" b="711"/>
          <a:stretch>
            <a:fillRect/>
          </a:stretch>
        </p:blipFill>
        <p:spPr bwMode="auto">
          <a:xfrm>
            <a:off x="1182688" y="1460500"/>
            <a:ext cx="2120900" cy="2090738"/>
          </a:xfrm>
          <a:prstGeom prst="rect">
            <a:avLst/>
          </a:prstGeom>
          <a:noFill/>
        </p:spPr>
      </p:pic>
      <p:pic>
        <p:nvPicPr>
          <p:cNvPr id="30" name="Picture 2" descr="C:\Users\1\Desktop\birukova.jpg">
            <a:extLst>
              <a:ext uri="{FF2B5EF4-FFF2-40B4-BE49-F238E27FC236}">
                <a16:creationId xmlns:a16="http://schemas.microsoft.com/office/drawing/2014/main" id="{BA3939C1-4168-4292-99A8-DE3E6117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0280" y="1468402"/>
            <a:ext cx="2120210" cy="2120210"/>
          </a:xfrm>
          <a:prstGeom prst="rect">
            <a:avLst/>
          </a:prstGeom>
          <a:noFill/>
        </p:spPr>
      </p:pic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B4B0C0C-97D3-41B2-9AA6-D9AD86D8A666}"/>
              </a:ext>
            </a:extLst>
          </p:cNvPr>
          <p:cNvSpPr/>
          <p:nvPr/>
        </p:nvSpPr>
        <p:spPr>
          <a:xfrm>
            <a:off x="48740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0D78418-13FC-4626-868C-73AC5D82528D}"/>
              </a:ext>
            </a:extLst>
          </p:cNvPr>
          <p:cNvSpPr/>
          <p:nvPr/>
        </p:nvSpPr>
        <p:spPr>
          <a:xfrm>
            <a:off x="86332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6" name="Freeform: Shape 29">
            <a:extLst>
              <a:ext uri="{FF2B5EF4-FFF2-40B4-BE49-F238E27FC236}">
                <a16:creationId xmlns:a16="http://schemas.microsoft.com/office/drawing/2014/main" id="{EB65BDD9-3631-43B6-A96C-B6CE9FA141BF}"/>
              </a:ext>
            </a:extLst>
          </p:cNvPr>
          <p:cNvSpPr/>
          <p:nvPr/>
        </p:nvSpPr>
        <p:spPr>
          <a:xfrm>
            <a:off x="99757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40596" y="323983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  <a:lumOff val="15000"/>
                  </a:prstClr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Отзывы выпускников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551" y="4972421"/>
            <a:ext cx="3287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Обучение в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ШАГе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превзошло мои ожидания. Такие преподаватели как Елена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Шишковец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или Кирилл Лобода смогли объяснить очень сложные вещи достаточно простыми словами, сумели привить любовь к той специализации, которую они преподавали, научили делать готовый продукт, а не просто учебный проект.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2702" y="3939809"/>
            <a:ext cx="376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Наталья Панченко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0232" y="4579226"/>
            <a:ext cx="3025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Game-designer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Innovation Group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31" y="3930203"/>
            <a:ext cx="327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Ольга Бирюкова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795" y="4481082"/>
            <a:ext cx="358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Разработчик мобильных приложений для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Android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в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GlobalLogic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</a:t>
            </a:r>
            <a:r>
              <a:rPr kumimoji="0" lang="ru-RU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Ukraine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828" y="4970406"/>
            <a:ext cx="324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В ходе обучения в Компьютерной Академии ШАГ я получила необходимые знания и практику , изучила особенности создания программного продукта, определила для себя цели и направление дальнейшего развития.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007" y="3922009"/>
            <a:ext cx="358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Денис </a:t>
            </a:r>
            <a:r>
              <a:rPr kumimoji="0" lang="ru-RU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Гудилин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7532" y="4431401"/>
            <a:ext cx="33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Research IT Support Analyst в Barclays Capital (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Англия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100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)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FFF10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8695" y="4942747"/>
            <a:ext cx="3436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Для меня при выборе места обучения сыграли роль ключевые факторы: узкоспециализированное обучение по актуальным программам ведущих </a:t>
            </a: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IТ-компаний</a:t>
            </a: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, практика на современном оборудовании и возможность получить международные сертификаты, без которых в моей сфере работать в престижной компании очень сложно.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8329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6381976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10145512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3" name="Picture 5" descr="C:\Users\1\Desktop\2000px-Innovation_Group_logo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1675" y="3374733"/>
            <a:ext cx="1303550" cy="462108"/>
          </a:xfrm>
          <a:prstGeom prst="rect">
            <a:avLst/>
          </a:prstGeom>
          <a:noFill/>
        </p:spPr>
      </p:pic>
      <p:pic>
        <p:nvPicPr>
          <p:cNvPr id="24" name="Picture 6" descr="C:\Users\1\Desktop\GlobalLogi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5180" y="3477930"/>
            <a:ext cx="1330619" cy="300340"/>
          </a:xfrm>
          <a:prstGeom prst="rect">
            <a:avLst/>
          </a:prstGeom>
          <a:noFill/>
        </p:spPr>
      </p:pic>
      <p:pic>
        <p:nvPicPr>
          <p:cNvPr id="25" name="Picture 7" descr="C:\Users\1\Desktop\barclays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89923" y="3327451"/>
            <a:ext cx="1497004" cy="60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9270664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-584200"/>
            <a:ext cx="12734925" cy="90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52187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университете,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Продолжаем</a:t>
            </a:r>
            <a:endParaRPr lang="ru-RU" sz="72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Академией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Как построить карьеру в IT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Индивидуальные консультации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2"/>
          </p:nvPr>
        </p:nvPicPr>
        <p:blipFill>
          <a:blip r:embed="rId5"/>
          <a:srcRect l="17280" r="17280"/>
          <a:stretch>
            <a:fillRect/>
          </a:stretch>
        </p:blipFill>
        <p:spPr>
          <a:xfrm>
            <a:off x="4999843" y="2520949"/>
            <a:ext cx="2244336" cy="2286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2973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2AE9ED6-5053-450B-B0D9-792B230D6AF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46" y="379336"/>
            <a:ext cx="5492936" cy="5613153"/>
          </a:xfrm>
        </p:spPr>
      </p:pic>
      <p:sp>
        <p:nvSpPr>
          <p:cNvPr id="4" name="TextBox 3"/>
          <p:cNvSpPr txBox="1"/>
          <p:nvPr/>
        </p:nvSpPr>
        <p:spPr>
          <a:xfrm>
            <a:off x="6841065" y="948266"/>
            <a:ext cx="4888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Компьютерная академия ШАГ, Кременчуг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841064" y="3185913"/>
            <a:ext cx="4888089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Открыт в 2019 году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12 сотрудников,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18 июня приняла первых студентов Летного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IT-</a:t>
            </a:r>
            <a:r>
              <a:rPr kumimoji="0" lang="uk-UA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лагеря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800"/>
              </a:spcAft>
              <a:buClr>
                <a:srgbClr val="0070C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</a:t>
            </a:r>
            <a:r>
              <a:rPr lang="ru-RU" dirty="0">
                <a:solidFill>
                  <a:prstClr val="black"/>
                </a:solidFill>
                <a:latin typeface="Ubuntu" panose="020B0504030602030204" pitchFamily="34" charset="0"/>
              </a:rPr>
              <a:t>ы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находимся по адресу: </a:t>
            </a:r>
            <a:r>
              <a:rPr lang="ru-RU" dirty="0" err="1"/>
              <a:t>ул.Первомайская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20а, офис 313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4E2898-A9B0-1744-8C59-A91E97D2FDDE}"/>
              </a:ext>
            </a:extLst>
          </p:cNvPr>
          <p:cNvSpPr/>
          <p:nvPr/>
        </p:nvSpPr>
        <p:spPr>
          <a:xfrm>
            <a:off x="10636248" y="-5660"/>
            <a:ext cx="1295128" cy="20574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93E8DA3-5613-054D-AAF9-38FD086FD4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20081" y="686361"/>
            <a:ext cx="1110184" cy="115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152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</a:t>
            </a: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385194" y="444262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917128" y="579750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19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8753F-25EC-4683-888A-75DAED4F1AC1}"/>
              </a:ext>
            </a:extLst>
          </p:cNvPr>
          <p:cNvSpPr txBox="1"/>
          <p:nvPr/>
        </p:nvSpPr>
        <p:spPr>
          <a:xfrm>
            <a:off x="4467145" y="1615817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9-1</a:t>
            </a: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</a:t>
            </a:r>
            <a:endParaRPr kumimoji="0" lang="ru-RU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7572288" y="1944890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Малая Компьютерная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Академия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3F0F5-949B-470C-A702-73A6B63F0C8B}"/>
              </a:ext>
            </a:extLst>
          </p:cNvPr>
          <p:cNvSpPr txBox="1"/>
          <p:nvPr/>
        </p:nvSpPr>
        <p:spPr>
          <a:xfrm>
            <a:off x="6276891" y="2031389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лет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782F1-818E-4EC7-9170-0ABB16972646}"/>
              </a:ext>
            </a:extLst>
          </p:cNvPr>
          <p:cNvSpPr txBox="1"/>
          <p:nvPr/>
        </p:nvSpPr>
        <p:spPr>
          <a:xfrm>
            <a:off x="4453900" y="4736413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15</a:t>
            </a:r>
            <a:r>
              <a:rPr kumimoji="0" lang="ru-RU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-</a:t>
            </a:r>
            <a:r>
              <a:rPr kumimoji="0" lang="en-U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55</a:t>
            </a:r>
            <a:endParaRPr kumimoji="0" lang="ru-RU" sz="6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566F1-31CF-4DFE-81E8-83824C34370F}"/>
              </a:ext>
            </a:extLst>
          </p:cNvPr>
          <p:cNvSpPr txBox="1"/>
          <p:nvPr/>
        </p:nvSpPr>
        <p:spPr>
          <a:xfrm>
            <a:off x="7587623" y="4967245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Профессиональное Компьютерное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99281-F8A5-4961-A85F-5C769ADCBFCD}"/>
              </a:ext>
            </a:extLst>
          </p:cNvPr>
          <p:cNvSpPr txBox="1"/>
          <p:nvPr/>
        </p:nvSpPr>
        <p:spPr>
          <a:xfrm>
            <a:off x="6655576" y="5345658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лет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sp>
        <p:nvSpPr>
          <p:cNvPr id="26" name="Прямоугольник 2">
            <a:extLst>
              <a:ext uri="{FF2B5EF4-FFF2-40B4-BE49-F238E27FC236}">
                <a16:creationId xmlns:a16="http://schemas.microsoft.com/office/drawing/2014/main" id="{C9AA7EFD-80B4-974A-9920-CE6785F77CA7}"/>
              </a:ext>
            </a:extLst>
          </p:cNvPr>
          <p:cNvSpPr/>
          <p:nvPr/>
        </p:nvSpPr>
        <p:spPr>
          <a:xfrm>
            <a:off x="3305974" y="72870"/>
            <a:ext cx="86955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bg1"/>
                </a:solidFill>
                <a:latin typeface="Ubuntu" panose="020B0504030602030204" pitchFamily="34" charset="0"/>
              </a:rPr>
              <a:t>ПРОФЕССИОНАЛЬНОЕ Комплексное </a:t>
            </a:r>
            <a:r>
              <a:rPr lang="en-US" sz="4400" b="1" dirty="0">
                <a:solidFill>
                  <a:schemeClr val="bg1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>
                <a:solidFill>
                  <a:schemeClr val="bg1"/>
                </a:solidFill>
                <a:latin typeface="Ubuntu" panose="020B0504030602030204" pitchFamily="34" charset="0"/>
              </a:rPr>
              <a:t> образование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74A3C19-9522-4064-8579-65ABFDA484B8}"/>
              </a:ext>
            </a:extLst>
          </p:cNvPr>
          <p:cNvSpPr txBox="1"/>
          <p:nvPr/>
        </p:nvSpPr>
        <p:spPr>
          <a:xfrm>
            <a:off x="4492080" y="3224243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8-15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7642186" y="3647878"/>
            <a:ext cx="3962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Летний </a:t>
            </a:r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IT</a:t>
            </a:r>
            <a:r>
              <a:rPr lang="uk-UA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лагерь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C67E5FA-E550-45F8-8B1A-104ABC5BD9D9}"/>
              </a:ext>
            </a:extLst>
          </p:cNvPr>
          <p:cNvSpPr txBox="1"/>
          <p:nvPr/>
        </p:nvSpPr>
        <p:spPr>
          <a:xfrm>
            <a:off x="6435180" y="3808367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</p:spTree>
    <p:extLst>
      <p:ext uri="{BB962C8B-B14F-4D97-AF65-F5344CB8AC3E}">
        <p14:creationId xmlns:p14="http://schemas.microsoft.com/office/powerpoint/2010/main" val="14750599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/>
      <p:bldP spid="28" grpId="0" build="allAtOnce"/>
      <p:bldP spid="29" grpId="0" build="allAtOnce"/>
      <p:bldP spid="46" grpId="0" build="allAtOnce"/>
      <p:bldP spid="47" grpId="0" build="allAtOnce"/>
      <p:bldP spid="48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СВОБОДНЫЙ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 В ИННОВАЦИОННОЙ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КАРЬЕРНЫЙ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ПРОФЕССИЯ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ИНТЕЛЛЕКТУАЛЬНАЯ 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Преимущества </a:t>
            </a:r>
            <a:r>
              <a:rPr kumimoji="0" lang="en-US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kumimoji="0" lang="ru-RU" sz="5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профессии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8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ПОСТОЯННОЕ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ВЫСОКИЙ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УДАЛЕННАЯ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760422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2037</TotalTime>
  <Words>1304</Words>
  <Application>Microsoft Office PowerPoint</Application>
  <PresentationFormat>Widescreen</PresentationFormat>
  <Paragraphs>303</Paragraphs>
  <Slides>38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10</vt:i4>
      </vt:variant>
      <vt:variant>
        <vt:lpstr>Slide Titles</vt:lpstr>
      </vt:variant>
      <vt:variant>
        <vt:i4>38</vt:i4>
      </vt:variant>
    </vt:vector>
  </HeadingPairs>
  <TitlesOfParts>
    <vt:vector size="56" baseType="lpstr">
      <vt:lpstr>Arial</vt:lpstr>
      <vt:lpstr>Calibri</vt:lpstr>
      <vt:lpstr>Calibri Light</vt:lpstr>
      <vt:lpstr>Courier New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4_Специальное оформление</vt:lpstr>
      <vt:lpstr>5_Специальное оформление</vt:lpstr>
      <vt:lpstr>6_Специальное оформление</vt:lpstr>
      <vt:lpstr>2_Office Theme</vt:lpstr>
      <vt:lpstr>3_Office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IT-индустрия в первом полугодии 2018 вышла на 2 место в украинском экспорте услуг</vt:lpstr>
      <vt:lpstr>Что нужно сделать, чтобы стать IT-ишником?</vt:lpstr>
      <vt:lpstr>Главные вопросы</vt:lpstr>
      <vt:lpstr>Определите цели</vt:lpstr>
      <vt:lpstr>Разработка ПО</vt:lpstr>
      <vt:lpstr>Компьютерная графика и дизайн</vt:lpstr>
      <vt:lpstr>Администрирование</vt:lpstr>
      <vt:lpstr>Учеба</vt:lpstr>
      <vt:lpstr>Учите больше</vt:lpstr>
      <vt:lpstr>Учите английский</vt:lpstr>
      <vt:lpstr>CV</vt:lpstr>
      <vt:lpstr>LinkedIn</vt:lpstr>
      <vt:lpstr>LinkedIn</vt:lpstr>
      <vt:lpstr>LinkedIn</vt:lpstr>
      <vt:lpstr>Теория!!!!!!!!!!!!!!!!!!!!!!!! Профессиональные навыки (Hard skills) Soft skills Тестовое задание </vt:lpstr>
      <vt:lpstr>Необходимо сделать вовремя Делать внимательно Обязательно закончить задание Превратить в проект</vt:lpstr>
      <vt:lpstr>И еще…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Трудоустройство выпускников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327</cp:revision>
  <dcterms:created xsi:type="dcterms:W3CDTF">2019-02-04T17:57:26Z</dcterms:created>
  <dcterms:modified xsi:type="dcterms:W3CDTF">2019-08-09T15:57:55Z</dcterms:modified>
</cp:coreProperties>
</file>